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48" r:id="rId2"/>
    <p:sldMasterId id="2147483656" r:id="rId3"/>
  </p:sldMasterIdLst>
  <p:notesMasterIdLst>
    <p:notesMasterId r:id="rId24"/>
  </p:notesMasterIdLst>
  <p:sldIdLst>
    <p:sldId id="256" r:id="rId4"/>
    <p:sldId id="258" r:id="rId5"/>
    <p:sldId id="614" r:id="rId6"/>
    <p:sldId id="617" r:id="rId7"/>
    <p:sldId id="618" r:id="rId8"/>
    <p:sldId id="619" r:id="rId9"/>
    <p:sldId id="620" r:id="rId10"/>
    <p:sldId id="621" r:id="rId11"/>
    <p:sldId id="622" r:id="rId12"/>
    <p:sldId id="623" r:id="rId13"/>
    <p:sldId id="624" r:id="rId14"/>
    <p:sldId id="636" r:id="rId15"/>
    <p:sldId id="628" r:id="rId16"/>
    <p:sldId id="629" r:id="rId17"/>
    <p:sldId id="634" r:id="rId18"/>
    <p:sldId id="631" r:id="rId19"/>
    <p:sldId id="632" r:id="rId20"/>
    <p:sldId id="633" r:id="rId21"/>
    <p:sldId id="635" r:id="rId22"/>
    <p:sldId id="63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9" roundtripDataSignature="AMtx7mjUU19vTcGk5KQ0RibOiaW4trV+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oi Cohen" initials="" lastIdx="1" clrIdx="0"/>
  <p:cmAuthor id="1" name="Ido Lavi" initials="IL" lastIdx="1" clrIdx="1">
    <p:extLst>
      <p:ext uri="{19B8F6BF-5375-455C-9EA6-DF929625EA0E}">
        <p15:presenceInfo xmlns:p15="http://schemas.microsoft.com/office/powerpoint/2012/main" userId="Ido Lav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90EAD-C1C1-4BFE-9671-5CC31AB7F69F}">
  <a:tblStyle styleId="{6A990EAD-C1C1-4BFE-9671-5CC31AB7F69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FF"/>
          </a:solidFill>
        </a:fill>
      </a:tcStyle>
    </a:wholeTbl>
    <a:band1H>
      <a:tcTxStyle/>
      <a:tcStyle>
        <a:tcBdr/>
        <a:fill>
          <a:solidFill>
            <a:srgbClr val="CACA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BC41A3-438A-4FA2-B9BA-D112B4A531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סגנון ביניים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3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109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11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11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14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11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23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737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288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31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78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186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97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47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18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66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1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5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05"/>
          <p:cNvSpPr/>
          <p:nvPr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105"/>
          <p:cNvCxnSpPr/>
          <p:nvPr/>
        </p:nvCxnSpPr>
        <p:spPr>
          <a:xfrm>
            <a:off x="47328" y="1124744"/>
            <a:ext cx="12144672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105"/>
          <p:cNvCxnSpPr/>
          <p:nvPr/>
        </p:nvCxnSpPr>
        <p:spPr>
          <a:xfrm>
            <a:off x="144693" y="1196752"/>
            <a:ext cx="12047307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6"/>
          <p:cNvSpPr txBox="1">
            <a:spLocks noGrp="1"/>
          </p:cNvSpPr>
          <p:nvPr>
            <p:ph type="title"/>
          </p:nvPr>
        </p:nvSpPr>
        <p:spPr>
          <a:xfrm>
            <a:off x="1775520" y="274638"/>
            <a:ext cx="980688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6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0"/>
          <p:cNvSpPr txBox="1">
            <a:spLocks noGrp="1"/>
          </p:cNvSpPr>
          <p:nvPr>
            <p:ph type="ctrTitle"/>
          </p:nvPr>
        </p:nvSpPr>
        <p:spPr>
          <a:xfrm>
            <a:off x="914400" y="1916832"/>
            <a:ext cx="10363200" cy="175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0"/>
          <p:cNvSpPr txBox="1">
            <a:spLocks noGrp="1"/>
          </p:cNvSpPr>
          <p:nvPr>
            <p:ph type="subTitle" idx="1"/>
          </p:nvPr>
        </p:nvSpPr>
        <p:spPr>
          <a:xfrm>
            <a:off x="431371" y="4797152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00"/>
          <p:cNvSpPr/>
          <p:nvPr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100"/>
          <p:cNvCxnSpPr/>
          <p:nvPr/>
        </p:nvCxnSpPr>
        <p:spPr>
          <a:xfrm>
            <a:off x="47328" y="1124744"/>
            <a:ext cx="12144672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100"/>
          <p:cNvCxnSpPr/>
          <p:nvPr/>
        </p:nvCxnSpPr>
        <p:spPr>
          <a:xfrm>
            <a:off x="144693" y="1196752"/>
            <a:ext cx="12047307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1"/>
          <p:cNvSpPr txBox="1">
            <a:spLocks noGrp="1"/>
          </p:cNvSpPr>
          <p:nvPr>
            <p:ph type="title"/>
          </p:nvPr>
        </p:nvSpPr>
        <p:spPr>
          <a:xfrm>
            <a:off x="1775520" y="274638"/>
            <a:ext cx="980688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01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04"/>
          <p:cNvSpPr/>
          <p:nvPr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104"/>
          <p:cNvCxnSpPr/>
          <p:nvPr/>
        </p:nvCxnSpPr>
        <p:spPr>
          <a:xfrm>
            <a:off x="47328" y="1124744"/>
            <a:ext cx="12144672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104"/>
          <p:cNvCxnSpPr/>
          <p:nvPr/>
        </p:nvCxnSpPr>
        <p:spPr>
          <a:xfrm>
            <a:off x="144693" y="1196752"/>
            <a:ext cx="12047307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16832"/>
            <a:ext cx="10363200" cy="1753345"/>
          </a:xfrm>
        </p:spPr>
        <p:txBody>
          <a:bodyPr>
            <a:no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371" y="4797152"/>
            <a:ext cx="8534400" cy="17526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Line 15"/>
          <p:cNvSpPr>
            <a:spLocks noChangeShapeType="1"/>
          </p:cNvSpPr>
          <p:nvPr userDrawn="1"/>
        </p:nvSpPr>
        <p:spPr bwMode="auto">
          <a:xfrm>
            <a:off x="47328" y="1124744"/>
            <a:ext cx="1214467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  <p:sp>
        <p:nvSpPr>
          <p:cNvPr id="7" name="Line 16"/>
          <p:cNvSpPr>
            <a:spLocks noChangeShapeType="1"/>
          </p:cNvSpPr>
          <p:nvPr userDrawn="1"/>
        </p:nvSpPr>
        <p:spPr bwMode="auto">
          <a:xfrm>
            <a:off x="144693" y="1196752"/>
            <a:ext cx="12047307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6610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Line 15"/>
          <p:cNvSpPr>
            <a:spLocks noChangeShapeType="1"/>
          </p:cNvSpPr>
          <p:nvPr userDrawn="1"/>
        </p:nvSpPr>
        <p:spPr bwMode="auto">
          <a:xfrm>
            <a:off x="47328" y="1124744"/>
            <a:ext cx="1214467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  <p:sp>
        <p:nvSpPr>
          <p:cNvPr id="7" name="Line 16"/>
          <p:cNvSpPr>
            <a:spLocks noChangeShapeType="1"/>
          </p:cNvSpPr>
          <p:nvPr userDrawn="1"/>
        </p:nvSpPr>
        <p:spPr bwMode="auto">
          <a:xfrm>
            <a:off x="144693" y="1196752"/>
            <a:ext cx="12047307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23773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98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2"/>
          <p:cNvSpPr txBox="1">
            <a:spLocks noGrp="1"/>
          </p:cNvSpPr>
          <p:nvPr>
            <p:ph type="title"/>
          </p:nvPr>
        </p:nvSpPr>
        <p:spPr>
          <a:xfrm>
            <a:off x="1775520" y="274638"/>
            <a:ext cx="980688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02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" name="Google Shape;35;p102"/>
          <p:cNvCxnSpPr/>
          <p:nvPr/>
        </p:nvCxnSpPr>
        <p:spPr>
          <a:xfrm>
            <a:off x="47328" y="1124744"/>
            <a:ext cx="12144672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102"/>
          <p:cNvCxnSpPr/>
          <p:nvPr/>
        </p:nvCxnSpPr>
        <p:spPr>
          <a:xfrm>
            <a:off x="144693" y="1196752"/>
            <a:ext cx="12047307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102"/>
          <p:cNvCxnSpPr/>
          <p:nvPr/>
        </p:nvCxnSpPr>
        <p:spPr>
          <a:xfrm rot="10800000">
            <a:off x="1583499" y="72008"/>
            <a:ext cx="0" cy="112474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102"/>
          <p:cNvCxnSpPr/>
          <p:nvPr/>
        </p:nvCxnSpPr>
        <p:spPr>
          <a:xfrm rot="10800000">
            <a:off x="1679509" y="188640"/>
            <a:ext cx="0" cy="936104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102"/>
          <p:cNvSpPr txBox="1"/>
          <p:nvPr/>
        </p:nvSpPr>
        <p:spPr>
          <a:xfrm>
            <a:off x="-679" y="84249"/>
            <a:ext cx="1728193" cy="110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B.Rubinstien</a:t>
            </a:r>
            <a:br>
              <a:rPr lang="en-US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N.Cohen</a:t>
            </a:r>
            <a:endParaRPr lang="en-US" sz="1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I.Lavi</a:t>
            </a: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b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 Aviv University</a:t>
            </a: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1">
                <a:spcBef>
                  <a:spcPts val="400"/>
                </a:spcBef>
                <a:spcAft>
                  <a:spcPts val="0"/>
                </a:spcAft>
                <a:buNone/>
              </a:pPr>
              <a:t>‹#›</a:t>
            </a:fld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9"/>
          <p:cNvSpPr txBox="1">
            <a:spLocks noGrp="1"/>
          </p:cNvSpPr>
          <p:nvPr>
            <p:ph type="title"/>
          </p:nvPr>
        </p:nvSpPr>
        <p:spPr>
          <a:xfrm>
            <a:off x="1775520" y="274638"/>
            <a:ext cx="980688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9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99"/>
          <p:cNvCxnSpPr/>
          <p:nvPr/>
        </p:nvCxnSpPr>
        <p:spPr>
          <a:xfrm>
            <a:off x="47328" y="1124744"/>
            <a:ext cx="12144672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99"/>
          <p:cNvCxnSpPr/>
          <p:nvPr/>
        </p:nvCxnSpPr>
        <p:spPr>
          <a:xfrm>
            <a:off x="144693" y="1196752"/>
            <a:ext cx="12047307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99"/>
          <p:cNvCxnSpPr/>
          <p:nvPr/>
        </p:nvCxnSpPr>
        <p:spPr>
          <a:xfrm rot="10800000">
            <a:off x="1583499" y="72008"/>
            <a:ext cx="0" cy="1124744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99"/>
          <p:cNvCxnSpPr/>
          <p:nvPr/>
        </p:nvCxnSpPr>
        <p:spPr>
          <a:xfrm rot="10800000">
            <a:off x="1679509" y="188640"/>
            <a:ext cx="0" cy="936104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99"/>
          <p:cNvSpPr txBox="1"/>
          <p:nvPr/>
        </p:nvSpPr>
        <p:spPr>
          <a:xfrm>
            <a:off x="-679" y="72007"/>
            <a:ext cx="1728193" cy="110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B.Rubinstien</a:t>
            </a:r>
            <a:br>
              <a:rPr lang="en-US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N.Cohen</a:t>
            </a:r>
            <a:endParaRPr lang="he-IL" sz="1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I.Lavi</a:t>
            </a:r>
            <a:endParaRPr sz="1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b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 Aviv University</a:t>
            </a: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1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1">
                <a:spcBef>
                  <a:spcPts val="400"/>
                </a:spcBef>
                <a:spcAft>
                  <a:spcPts val="0"/>
                </a:spcAft>
                <a:buNone/>
              </a:pPr>
              <a:t>‹#›</a:t>
            </a:fld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980688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>
            <a:off x="47328" y="1124744"/>
            <a:ext cx="1214467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144693" y="1196752"/>
            <a:ext cx="12047307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sz="180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583499" y="72008"/>
            <a:ext cx="0" cy="1124744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 sz="1800"/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V="1">
            <a:off x="1679509" y="188640"/>
            <a:ext cx="0" cy="936104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de-DE" sz="1800"/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-48683" y="152400"/>
            <a:ext cx="172819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>
                <a:latin typeface="Arial" pitchFamily="34" charset="0"/>
                <a:cs typeface="Arial" pitchFamily="34" charset="0"/>
              </a:rPr>
              <a:t>B.Rubinstien</a:t>
            </a:r>
          </a:p>
          <a:p>
            <a:pPr>
              <a:spcBef>
                <a:spcPct val="50000"/>
              </a:spcBef>
            </a:pPr>
            <a:r>
              <a:rPr lang="de-DE" sz="1000" b="1" dirty="0">
                <a:latin typeface="Arial" pitchFamily="34" charset="0"/>
                <a:cs typeface="Arial" pitchFamily="34" charset="0"/>
              </a:rPr>
              <a:t>I.Lavi</a:t>
            </a:r>
            <a:br>
              <a:rPr lang="de-DE" sz="1000" b="1" dirty="0">
                <a:latin typeface="Arial" pitchFamily="34" charset="0"/>
                <a:cs typeface="Arial" pitchFamily="34" charset="0"/>
              </a:rPr>
            </a:br>
            <a:r>
              <a:rPr lang="de-DE" sz="1000" b="1" dirty="0">
                <a:latin typeface="Arial" pitchFamily="34" charset="0"/>
                <a:cs typeface="Arial" pitchFamily="34" charset="0"/>
              </a:rPr>
              <a:t>N.Cohen</a:t>
            </a:r>
          </a:p>
          <a:p>
            <a:pPr>
              <a:spcBef>
                <a:spcPct val="50000"/>
              </a:spcBef>
            </a:pPr>
            <a:r>
              <a:rPr lang="de-DE" sz="1000" dirty="0">
                <a:latin typeface="Arial" pitchFamily="34" charset="0"/>
                <a:cs typeface="Arial" pitchFamily="34" charset="0"/>
              </a:rPr>
              <a:t>Computer</a:t>
            </a:r>
            <a:r>
              <a:rPr lang="de-DE" sz="1000" baseline="0" dirty="0">
                <a:latin typeface="Arial" pitchFamily="34" charset="0"/>
                <a:cs typeface="Arial" pitchFamily="34" charset="0"/>
              </a:rPr>
              <a:t> Science</a:t>
            </a:r>
            <a:br>
              <a:rPr lang="de-DE" sz="1000" baseline="0" dirty="0">
                <a:latin typeface="Arial" pitchFamily="34" charset="0"/>
                <a:cs typeface="Arial" pitchFamily="34" charset="0"/>
              </a:rPr>
            </a:br>
            <a:r>
              <a:rPr lang="de-DE" sz="1000" baseline="0" dirty="0">
                <a:latin typeface="Arial" pitchFamily="34" charset="0"/>
                <a:cs typeface="Arial" pitchFamily="34" charset="0"/>
              </a:rPr>
              <a:t>Tel Aviv University</a:t>
            </a:r>
            <a:endParaRPr lang="de-DE" sz="10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de-DE" sz="800" dirty="0">
                <a:latin typeface="Arial" pitchFamily="34" charset="0"/>
                <a:cs typeface="Arial" pitchFamily="34" charset="0"/>
              </a:rPr>
              <a:t>Slide </a:t>
            </a:r>
            <a:fld id="{2CE07847-B605-4127-89DE-8BBE4C3EB877}" type="slidenum">
              <a:rPr lang="de-DE" sz="800">
                <a:latin typeface="Arial" pitchFamily="34" charset="0"/>
                <a:cs typeface="Arial" pitchFamily="34" charset="0"/>
              </a:rPr>
              <a:pPr>
                <a:spcBef>
                  <a:spcPct val="50000"/>
                </a:spcBef>
              </a:pPr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7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914400" y="1348661"/>
            <a:ext cx="10363200" cy="175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Workshop In Software Models</a:t>
            </a:r>
            <a:br>
              <a:rPr lang="en-US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SmartAirport Project </a:t>
            </a:r>
            <a:endParaRPr dirty="0"/>
          </a:p>
        </p:txBody>
      </p:sp>
      <p:sp>
        <p:nvSpPr>
          <p:cNvPr id="61" name="Google Shape;61;p1"/>
          <p:cNvSpPr txBox="1">
            <a:spLocks noGrp="1"/>
          </p:cNvSpPr>
          <p:nvPr>
            <p:ph type="subTitle" idx="1"/>
          </p:nvPr>
        </p:nvSpPr>
        <p:spPr>
          <a:xfrm>
            <a:off x="431371" y="5282214"/>
            <a:ext cx="8153336" cy="126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 err="1"/>
              <a:t>Beniyamin</a:t>
            </a:r>
            <a:r>
              <a:rPr lang="en-US" sz="1800" dirty="0"/>
              <a:t> Rubinstien, </a:t>
            </a:r>
            <a:r>
              <a:rPr lang="en-US" sz="1800" dirty="0" err="1"/>
              <a:t>Noi</a:t>
            </a:r>
            <a:r>
              <a:rPr lang="en-US" sz="1800" dirty="0"/>
              <a:t> Cohen and </a:t>
            </a:r>
            <a:r>
              <a:rPr lang="en-US" sz="1800" dirty="0" err="1"/>
              <a:t>Ido</a:t>
            </a:r>
            <a:r>
              <a:rPr lang="en-US" sz="1800" dirty="0"/>
              <a:t> </a:t>
            </a:r>
            <a:r>
              <a:rPr lang="en-US" sz="1800" dirty="0" err="1"/>
              <a:t>Lavi</a:t>
            </a: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 err="1"/>
              <a:t>Prof.Shahar</a:t>
            </a:r>
            <a:r>
              <a:rPr lang="en-US" sz="1800" dirty="0"/>
              <a:t> </a:t>
            </a:r>
            <a:r>
              <a:rPr lang="en-US" sz="1800" dirty="0" err="1"/>
              <a:t>Maoz</a:t>
            </a:r>
            <a:r>
              <a:rPr lang="en-US" sz="1800" dirty="0"/>
              <a:t> Workshop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olidFill>
                  <a:schemeClr val="dk1"/>
                </a:solidFill>
              </a:rPr>
              <a:t>School of Computer Science</a:t>
            </a: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olidFill>
                  <a:schemeClr val="dk1"/>
                </a:solidFill>
              </a:rPr>
              <a:t>Tel Aviv University, Israel</a:t>
            </a: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89534F3-8F5E-42E6-9561-10DA700A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117" y="2868054"/>
            <a:ext cx="4243526" cy="2166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Eventually taking off or landing – every plane that is waiting for take off or landing will get the permission to do so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No collisions – the same runway can’t be used for both landing and takeoff at the same time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Caretaker team is sent only if the special condition occurred 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Eventually caretaker team arrives – in mechanical and slippery runway issues the problem will eventually be fixed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Slippery lane can’t be used – takeoffs and landings are not allowed on a slippery lane at any point in time  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Guarantees  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1105CB8-07C7-4AAD-B970-B424614F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61" y="1866121"/>
            <a:ext cx="2311339" cy="23828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B695C31-4784-46C4-A6D2-EBBA898AE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61" y="2887733"/>
            <a:ext cx="2133210" cy="27232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1E8127A-EA2E-407D-A748-1BC45571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661" y="3943387"/>
            <a:ext cx="2844739" cy="24542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5BFAD6E8-5919-4BC7-B428-7427FB877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788" y="4679334"/>
            <a:ext cx="5152166" cy="502881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A258A13E-B0D8-4B33-A41E-3384FB799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7788" y="5782645"/>
            <a:ext cx="3516212" cy="33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4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623391" y="1340768"/>
            <a:ext cx="11240057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Plane with mechanical issue can’t takeoff – at any point in time a plane with mechanical problem isn’t allowed to preform takeoff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No traffic while emergency landing  –  at any point in time if emergency landing is performed </a:t>
            </a:r>
            <a:r>
              <a:rPr lang="en-US" dirty="0">
                <a:solidFill>
                  <a:srgbClr val="FF0000"/>
                </a:solidFill>
              </a:rPr>
              <a:t>no other takeoffs or landings are allowed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Rescue team responds immediately – when emergency team is preformed </a:t>
            </a:r>
            <a:r>
              <a:rPr lang="en-US" dirty="0">
                <a:solidFill>
                  <a:srgbClr val="FF0000"/>
                </a:solidFill>
              </a:rPr>
              <a:t>rescue team </a:t>
            </a:r>
            <a:r>
              <a:rPr lang="en-US" dirty="0"/>
              <a:t>will come in </a:t>
            </a:r>
            <a:r>
              <a:rPr lang="en-US" dirty="0">
                <a:solidFill>
                  <a:srgbClr val="FF0000"/>
                </a:solidFill>
              </a:rPr>
              <a:t>the next state  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Guarantees  </a:t>
            </a:r>
            <a:endParaRPr lang="en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3CEE171-B4D0-41C1-8DA4-EE0BCE65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35" y="1836741"/>
            <a:ext cx="3784213" cy="22391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204706C-3B93-4DD0-8E32-3B03F19E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509" y="3321629"/>
            <a:ext cx="4004939" cy="21474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E8D5C9A-7F63-405D-9004-CB16FAAA9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232" y="4439852"/>
            <a:ext cx="6763768" cy="66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55977"/>
            <a:ext cx="9806880" cy="706090"/>
          </a:xfrm>
        </p:spPr>
        <p:txBody>
          <a:bodyPr/>
          <a:lstStyle/>
          <a:p>
            <a:r>
              <a:rPr lang="en-US" dirty="0"/>
              <a:t>Spectra Variants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BCDB7-5D7E-4216-9774-42ABE76E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253785"/>
            <a:ext cx="8308280" cy="55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6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55977"/>
            <a:ext cx="9806880" cy="706090"/>
          </a:xfrm>
        </p:spPr>
        <p:txBody>
          <a:bodyPr/>
          <a:lstStyle/>
          <a:p>
            <a:r>
              <a:rPr lang="en-US" dirty="0"/>
              <a:t>Spectra Variants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84073-68A3-4F71-BAE0-E33615A5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95" y="1198297"/>
            <a:ext cx="10035492" cy="5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5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CA2E-481C-4CC6-ADAB-B21EE1E8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3FCB77D-57A9-4C2E-A47F-11FFCF0E7CF0}"/>
              </a:ext>
            </a:extLst>
          </p:cNvPr>
          <p:cNvSpPr/>
          <p:nvPr/>
        </p:nvSpPr>
        <p:spPr>
          <a:xfrm>
            <a:off x="9697883" y="1528205"/>
            <a:ext cx="629390" cy="178476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75AFA-C32A-44A1-A7BD-B9B798199E9B}"/>
              </a:ext>
            </a:extLst>
          </p:cNvPr>
          <p:cNvSpPr txBox="1"/>
          <p:nvPr/>
        </p:nvSpPr>
        <p:spPr>
          <a:xfrm>
            <a:off x="10536769" y="2136610"/>
            <a:ext cx="123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Manual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00D2A-7916-44A9-8AC0-3E550995C7A9}"/>
              </a:ext>
            </a:extLst>
          </p:cNvPr>
          <p:cNvSpPr txBox="1"/>
          <p:nvPr/>
        </p:nvSpPr>
        <p:spPr>
          <a:xfrm>
            <a:off x="10536769" y="3139847"/>
            <a:ext cx="123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Scenario  menu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9B3AA4F-55EA-43D2-896A-3326436A3BC2}"/>
              </a:ext>
            </a:extLst>
          </p:cNvPr>
          <p:cNvSpPr/>
          <p:nvPr/>
        </p:nvSpPr>
        <p:spPr>
          <a:xfrm>
            <a:off x="9697883" y="3312967"/>
            <a:ext cx="736268" cy="36004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4DE2115-9301-4D22-BDAC-72D9F41DB826}"/>
              </a:ext>
            </a:extLst>
          </p:cNvPr>
          <p:cNvSpPr/>
          <p:nvPr/>
        </p:nvSpPr>
        <p:spPr>
          <a:xfrm>
            <a:off x="9701318" y="3722090"/>
            <a:ext cx="736268" cy="107771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AB1E92-8154-4A2F-ACAA-F8FBE8CFC193}"/>
              </a:ext>
            </a:extLst>
          </p:cNvPr>
          <p:cNvSpPr txBox="1"/>
          <p:nvPr/>
        </p:nvSpPr>
        <p:spPr>
          <a:xfrm>
            <a:off x="10434151" y="3885375"/>
            <a:ext cx="1510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Control tower &amp; Information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7BA38-BCC4-45A6-A21F-1AF9C392850B}"/>
              </a:ext>
            </a:extLst>
          </p:cNvPr>
          <p:cNvSpPr txBox="1"/>
          <p:nvPr/>
        </p:nvSpPr>
        <p:spPr>
          <a:xfrm>
            <a:off x="95003" y="5369440"/>
            <a:ext cx="93102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order to draw the animation, the simulation draws each state one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Minimal requirement is a resolution </a:t>
            </a:r>
            <a:r>
              <a:rPr lang="en-US" sz="2000" dirty="0">
                <a:latin typeface="+mj-lt"/>
              </a:rPr>
              <a:t>above </a:t>
            </a:r>
            <a:r>
              <a:rPr lang="en-US" sz="1800" dirty="0">
                <a:latin typeface="+mj-lt"/>
              </a:rPr>
              <a:t>1150*8</a:t>
            </a:r>
            <a:r>
              <a:rPr lang="he-IL" sz="1800" dirty="0">
                <a:latin typeface="+mj-lt"/>
              </a:rPr>
              <a:t>5</a:t>
            </a:r>
            <a:r>
              <a:rPr lang="en-US" sz="1800" dirty="0">
                <a:latin typeface="+mj-lt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E37EAC-975C-4125-9A89-447DE1BA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555" y="1144807"/>
            <a:ext cx="5886587" cy="40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6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1C7-3CD3-465B-8DCA-1C88338A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mode – Injecting airplanes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DC408-49D7-4021-8881-CB5AD1880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1224117"/>
            <a:ext cx="11110452" cy="548948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1. select takeoff/landing planes</a:t>
            </a:r>
          </a:p>
          <a:p>
            <a:pPr marL="114300" indent="0">
              <a:buNone/>
            </a:pPr>
            <a:r>
              <a:rPr lang="en-US" dirty="0"/>
              <a:t>    to arrive to the desired platform</a:t>
            </a:r>
          </a:p>
          <a:p>
            <a:pPr marL="114300" indent="0">
              <a:buNone/>
            </a:pPr>
            <a:r>
              <a:rPr lang="en-US" dirty="0"/>
              <a:t>    using toggle buttons.</a:t>
            </a:r>
          </a:p>
          <a:p>
            <a:pPr marL="114300" indent="0">
              <a:buNone/>
            </a:pPr>
            <a:r>
              <a:rPr lang="en-US" dirty="0"/>
              <a:t>2. Select type of airplane to appear</a:t>
            </a:r>
          </a:p>
          <a:p>
            <a:pPr marL="114300" indent="0">
              <a:buNone/>
            </a:pPr>
            <a:r>
              <a:rPr lang="en-US" dirty="0"/>
              <a:t>using dropdown.</a:t>
            </a:r>
          </a:p>
          <a:p>
            <a:pPr marL="114300" indent="0">
              <a:buNone/>
            </a:pPr>
            <a:r>
              <a:rPr lang="en-US" dirty="0"/>
              <a:t>3. Press Go button.</a:t>
            </a:r>
          </a:p>
          <a:p>
            <a:pPr marL="114300" indent="0">
              <a:buNone/>
            </a:pPr>
            <a:r>
              <a:rPr lang="en-US" dirty="0"/>
              <a:t>4. Wait until the desired platform will</a:t>
            </a:r>
          </a:p>
          <a:p>
            <a:pPr marL="114300" indent="0">
              <a:buNone/>
            </a:pPr>
            <a:r>
              <a:rPr lang="en-US" dirty="0"/>
              <a:t> be clear to see airplane appear.</a:t>
            </a:r>
          </a:p>
          <a:p>
            <a:pPr marL="114300" indent="0">
              <a:buNone/>
            </a:pPr>
            <a:r>
              <a:rPr lang="en-US" b="1" dirty="0"/>
              <a:t>Type of airplanes:</a:t>
            </a:r>
          </a:p>
          <a:p>
            <a:pPr marL="114300" indent="0">
              <a:buNone/>
            </a:pPr>
            <a:r>
              <a:rPr lang="en-US" dirty="0"/>
              <a:t>Cargo:	Commercial:	   Private: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BB07B-21E6-4C3D-9E1D-A40FDEEB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78" y="1224117"/>
            <a:ext cx="5740400" cy="3986529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D85737B-CD77-49EF-9D3C-D88C0E01EC0A}"/>
              </a:ext>
            </a:extLst>
          </p:cNvPr>
          <p:cNvSpPr/>
          <p:nvPr/>
        </p:nvSpPr>
        <p:spPr>
          <a:xfrm>
            <a:off x="8585201" y="-206722"/>
            <a:ext cx="2832100" cy="237490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9468C3-13E0-4D9A-9E75-3FDD1723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00" y="1347488"/>
            <a:ext cx="3022600" cy="21281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F4A749-636A-4011-93BF-D24998A4C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71" y="5633883"/>
            <a:ext cx="885949" cy="752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D30666-B28E-45B3-9CCF-7D505196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525" y="5468756"/>
            <a:ext cx="1065275" cy="11340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3AAA6C-1E0B-49F4-9F05-E096AB3A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267" y="5614830"/>
            <a:ext cx="828791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6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ACAB-565A-4A3A-B018-13B840FA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mode – Emergency landing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3257-8840-43C6-B034-5D0CB10B6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392" y="1340768"/>
            <a:ext cx="5567435" cy="5328592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1. Select a landing platform </a:t>
            </a:r>
          </a:p>
          <a:p>
            <a:pPr marL="114300" indent="0">
              <a:buNone/>
            </a:pPr>
            <a:r>
              <a:rPr lang="en-US" dirty="0"/>
              <a:t>    from which an airplane will </a:t>
            </a:r>
          </a:p>
          <a:p>
            <a:pPr marL="114300" indent="0">
              <a:buNone/>
            </a:pPr>
            <a:r>
              <a:rPr lang="en-US" dirty="0"/>
              <a:t>    perform emergency landing.</a:t>
            </a:r>
          </a:p>
          <a:p>
            <a:pPr marL="114300" indent="0">
              <a:buNone/>
            </a:pPr>
            <a:r>
              <a:rPr lang="en-US" dirty="0"/>
              <a:t>2. Press Go button.</a:t>
            </a:r>
          </a:p>
          <a:p>
            <a:pPr marL="114300" indent="0">
              <a:buNone/>
            </a:pPr>
            <a:r>
              <a:rPr lang="en-US" dirty="0"/>
              <a:t>3. Policy- no other airplane transport</a:t>
            </a:r>
          </a:p>
          <a:p>
            <a:pPr marL="114300" indent="0">
              <a:buNone/>
            </a:pPr>
            <a:r>
              <a:rPr lang="en-US" dirty="0"/>
              <a:t>    is allowed and rescue team will </a:t>
            </a:r>
          </a:p>
          <a:p>
            <a:pPr marL="114300" indent="0">
              <a:buNone/>
            </a:pPr>
            <a:r>
              <a:rPr lang="en-US" dirty="0"/>
              <a:t>    arrive to the runway the airplane </a:t>
            </a:r>
            <a:br>
              <a:rPr lang="en-US" dirty="0"/>
            </a:br>
            <a:r>
              <a:rPr lang="en-US" dirty="0"/>
              <a:t>    landed on.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0E46-E522-4959-83EC-B618F73B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23" y="1222834"/>
            <a:ext cx="6235655" cy="441233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3B62BF0-2BD6-44B9-B7ED-DC9DC9AB0DE4}"/>
              </a:ext>
            </a:extLst>
          </p:cNvPr>
          <p:cNvSpPr/>
          <p:nvPr/>
        </p:nvSpPr>
        <p:spPr>
          <a:xfrm>
            <a:off x="10325100" y="2281436"/>
            <a:ext cx="1704878" cy="635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1A5A56-5944-4112-B626-C81B2815AED9}"/>
              </a:ext>
            </a:extLst>
          </p:cNvPr>
          <p:cNvSpPr/>
          <p:nvPr/>
        </p:nvSpPr>
        <p:spPr>
          <a:xfrm>
            <a:off x="7169150" y="4284464"/>
            <a:ext cx="1028700" cy="635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5CB208-0A9A-4730-A9A5-26D90157A5D6}"/>
              </a:ext>
            </a:extLst>
          </p:cNvPr>
          <p:cNvSpPr/>
          <p:nvPr/>
        </p:nvSpPr>
        <p:spPr>
          <a:xfrm>
            <a:off x="7683500" y="2598936"/>
            <a:ext cx="1028700" cy="635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9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31E4-1F48-4A1D-81C6-768EEEA9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mode – dirty a runway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19525-5254-462D-A6A3-5F6F142A5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1. select a runway to dirt </a:t>
            </a:r>
          </a:p>
          <a:p>
            <a:pPr marL="114300" indent="0">
              <a:buNone/>
            </a:pPr>
            <a:r>
              <a:rPr lang="en-US" dirty="0"/>
              <a:t>    using dropdown.</a:t>
            </a:r>
          </a:p>
          <a:p>
            <a:pPr marL="114300" indent="0">
              <a:buNone/>
            </a:pPr>
            <a:r>
              <a:rPr lang="en-US" dirty="0"/>
              <a:t>2. Press Go button.</a:t>
            </a:r>
          </a:p>
          <a:p>
            <a:pPr marL="114300" indent="0">
              <a:buNone/>
            </a:pPr>
            <a:r>
              <a:rPr lang="en-US" dirty="0"/>
              <a:t>3. Policy – runway will </a:t>
            </a:r>
          </a:p>
          <a:p>
            <a:pPr marL="114300" indent="0">
              <a:buNone/>
            </a:pPr>
            <a:r>
              <a:rPr lang="en-US" dirty="0"/>
              <a:t>    be blocked </a:t>
            </a:r>
          </a:p>
          <a:p>
            <a:pPr marL="114300" indent="0">
              <a:buNone/>
            </a:pPr>
            <a:r>
              <a:rPr lang="en-US" dirty="0"/>
              <a:t>    until cleanup.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220C5-982F-4499-B240-B56FA812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1" y="1243129"/>
            <a:ext cx="7763474" cy="54262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827C5F-DE26-4458-8A4B-899063FF1270}"/>
              </a:ext>
            </a:extLst>
          </p:cNvPr>
          <p:cNvSpPr/>
          <p:nvPr/>
        </p:nvSpPr>
        <p:spPr>
          <a:xfrm>
            <a:off x="9944100" y="3111500"/>
            <a:ext cx="1778000" cy="11176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89349F-244A-401F-8DDB-B6FFDE970C44}"/>
              </a:ext>
            </a:extLst>
          </p:cNvPr>
          <p:cNvSpPr/>
          <p:nvPr/>
        </p:nvSpPr>
        <p:spPr>
          <a:xfrm>
            <a:off x="6164610" y="2476500"/>
            <a:ext cx="883890" cy="508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6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9080-317C-4119-9278-EF74BCB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mode – Mechanical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D9FC-874A-4159-9CC5-BE392A151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1. Select takeoff platform</a:t>
            </a:r>
          </a:p>
          <a:p>
            <a:pPr marL="114300" indent="0">
              <a:buNone/>
            </a:pPr>
            <a:r>
              <a:rPr lang="en-US" dirty="0"/>
              <a:t>    that will have a mechanical </a:t>
            </a:r>
          </a:p>
          <a:p>
            <a:pPr marL="114300" indent="0">
              <a:buNone/>
            </a:pPr>
            <a:r>
              <a:rPr lang="en-US" dirty="0"/>
              <a:t>    problem.</a:t>
            </a:r>
          </a:p>
          <a:p>
            <a:pPr marL="114300" indent="0">
              <a:buNone/>
            </a:pPr>
            <a:r>
              <a:rPr lang="en-US" dirty="0"/>
              <a:t>2. Press Go button.</a:t>
            </a:r>
          </a:p>
          <a:p>
            <a:pPr marL="114300" indent="0">
              <a:buNone/>
            </a:pPr>
            <a:r>
              <a:rPr lang="en-US" dirty="0"/>
              <a:t>3. Policy – Problematic plane</a:t>
            </a:r>
          </a:p>
          <a:p>
            <a:pPr marL="114300" indent="0">
              <a:buNone/>
            </a:pPr>
            <a:r>
              <a:rPr lang="en-US" dirty="0"/>
              <a:t>    will not take off until fixed </a:t>
            </a:r>
          </a:p>
          <a:p>
            <a:pPr marL="114300" indent="0">
              <a:buNone/>
            </a:pPr>
            <a:r>
              <a:rPr lang="en-US" dirty="0"/>
              <a:t>    by mechanic.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DAE4B-2A2C-440D-9073-EE6DC094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99" y="1340768"/>
            <a:ext cx="7104729" cy="4902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11DEB6-4807-48BD-960C-2C1823EE9690}"/>
              </a:ext>
            </a:extLst>
          </p:cNvPr>
          <p:cNvSpPr/>
          <p:nvPr/>
        </p:nvSpPr>
        <p:spPr>
          <a:xfrm>
            <a:off x="8768110" y="3175000"/>
            <a:ext cx="1391890" cy="160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531137-B33A-4438-8D9E-8959507D6E94}"/>
              </a:ext>
            </a:extLst>
          </p:cNvPr>
          <p:cNvSpPr/>
          <p:nvPr/>
        </p:nvSpPr>
        <p:spPr>
          <a:xfrm>
            <a:off x="10160000" y="3467100"/>
            <a:ext cx="1765300" cy="5715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5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2C6A-28CB-4E0F-9D83-074EC53E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Modes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81803-981C-4403-8836-D4CD6498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1. Choose scenario from 4 </a:t>
            </a:r>
          </a:p>
          <a:p>
            <a:pPr marL="114300" indent="0">
              <a:buNone/>
            </a:pPr>
            <a:r>
              <a:rPr lang="en-US" dirty="0"/>
              <a:t>    pre-defined scenarios.</a:t>
            </a:r>
          </a:p>
          <a:p>
            <a:pPr marL="114300" indent="0">
              <a:buNone/>
            </a:pPr>
            <a:r>
              <a:rPr lang="en-US" dirty="0"/>
              <a:t>2. Press Go button.</a:t>
            </a:r>
          </a:p>
          <a:p>
            <a:pPr marL="114300" indent="0">
              <a:buNone/>
            </a:pPr>
            <a:r>
              <a:rPr lang="en-US" dirty="0"/>
              <a:t>3. Let the scenario begin…</a:t>
            </a:r>
          </a:p>
          <a:p>
            <a:pPr marL="114300" indent="0">
              <a:buNone/>
            </a:pPr>
            <a:r>
              <a:rPr lang="en-US" dirty="0"/>
              <a:t>4. When scenario over, </a:t>
            </a:r>
          </a:p>
          <a:p>
            <a:pPr marL="114300" indent="0">
              <a:buNone/>
            </a:pPr>
            <a:r>
              <a:rPr lang="en-US" dirty="0"/>
              <a:t>    information panel will  </a:t>
            </a:r>
          </a:p>
          <a:p>
            <a:pPr marL="114300" indent="0">
              <a:buNone/>
            </a:pPr>
            <a:r>
              <a:rPr lang="en-US" dirty="0"/>
              <a:t>    print “DONE”.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87707-A875-44FB-B040-46EF254F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765" y="1395214"/>
            <a:ext cx="7723235" cy="5219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66B778-B55D-45B7-8D17-92FFE23AFFBD}"/>
              </a:ext>
            </a:extLst>
          </p:cNvPr>
          <p:cNvSpPr/>
          <p:nvPr/>
        </p:nvSpPr>
        <p:spPr>
          <a:xfrm>
            <a:off x="10160000" y="4005064"/>
            <a:ext cx="1841500" cy="145772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0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647700" y="1206500"/>
            <a:ext cx="10934700" cy="546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Functioning Airport based on variables, guarantees and assumptions which are declared, defined and synthesized using the Spectra language</a:t>
            </a:r>
          </a:p>
          <a:p>
            <a:pPr marL="800100" lvl="1">
              <a:spcBef>
                <a:spcPts val="0"/>
              </a:spcBef>
              <a:buSzPts val="2400"/>
              <a:buChar char="•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No collisions between airplanes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No collisions between airplanes and other vehicles (rescue and cleaning vehicles) 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he-IL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Four airplanes at most can use the airport runways – two waiting for landing and two for takeoff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Two airplanes can land or takeoff at the same time using Four runways – based on the controller decision</a:t>
            </a:r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Supporting emergency landing priority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r>
              <a:rPr lang="en-US" dirty="0"/>
              <a:t>Dealing with combined situation of mechanical problem, slippery runway and emergency landing, while prioritizing traffic</a:t>
            </a:r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 Requirements </a:t>
            </a:r>
            <a:endParaRPr lang="en-I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721B-B97D-40F2-B12C-C763B112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Pre-defined Scenarios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7EA29-3922-4D4E-98CD-FB704FAC6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A0E014-CFEE-441E-83DD-AE0BF0334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26263"/>
              </p:ext>
            </p:extLst>
          </p:nvPr>
        </p:nvGraphicFramePr>
        <p:xfrm>
          <a:off x="96323" y="1159052"/>
          <a:ext cx="12004635" cy="5698947"/>
        </p:xfrm>
        <a:graphic>
          <a:graphicData uri="http://schemas.openxmlformats.org/drawingml/2006/table">
            <a:tbl>
              <a:tblPr firstRow="1" bandRow="1">
                <a:tableStyleId>{6A990EAD-C1C1-4BFE-9671-5CC31AB7F69F}</a:tableStyleId>
              </a:tblPr>
              <a:tblGrid>
                <a:gridCol w="2777506">
                  <a:extLst>
                    <a:ext uri="{9D8B030D-6E8A-4147-A177-3AD203B41FA5}">
                      <a16:colId xmlns:a16="http://schemas.microsoft.com/office/drawing/2014/main" val="610587007"/>
                    </a:ext>
                  </a:extLst>
                </a:gridCol>
                <a:gridCol w="4512623">
                  <a:extLst>
                    <a:ext uri="{9D8B030D-6E8A-4147-A177-3AD203B41FA5}">
                      <a16:colId xmlns:a16="http://schemas.microsoft.com/office/drawing/2014/main" val="2758878416"/>
                    </a:ext>
                  </a:extLst>
                </a:gridCol>
                <a:gridCol w="4714506">
                  <a:extLst>
                    <a:ext uri="{9D8B030D-6E8A-4147-A177-3AD203B41FA5}">
                      <a16:colId xmlns:a16="http://schemas.microsoft.com/office/drawing/2014/main" val="381329845"/>
                    </a:ext>
                  </a:extLst>
                </a:gridCol>
              </a:tblGrid>
              <a:tr h="443499">
                <a:tc>
                  <a:txBody>
                    <a:bodyPr/>
                    <a:lstStyle/>
                    <a:p>
                      <a:r>
                        <a:rPr lang="en-US" sz="16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471736"/>
                  </a:ext>
                </a:extLst>
              </a:tr>
              <a:tr h="1313862">
                <a:tc>
                  <a:txBody>
                    <a:bodyPr/>
                    <a:lstStyle/>
                    <a:p>
                      <a:r>
                        <a:rPr lang="en-US" sz="1600" b="0" dirty="0"/>
                        <a:t>1. Rush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Planes coming for landing and takeoff from all 4 platforms. </a:t>
                      </a:r>
                    </a:p>
                    <a:p>
                      <a:r>
                        <a:rPr lang="en-US" sz="1600" b="0" dirty="0"/>
                        <a:t>no emergency landings, mechanical problems or slippery runways.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To show there are no collisions between airplanes.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129886"/>
                  </a:ext>
                </a:extLst>
              </a:tr>
              <a:tr h="1313862">
                <a:tc>
                  <a:txBody>
                    <a:bodyPr/>
                    <a:lstStyle/>
                    <a:p>
                      <a:r>
                        <a:rPr lang="en-US" sz="1600" b="0" dirty="0"/>
                        <a:t>2. Slippery Slope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Runways gets dirty and slippery with high probability.</a:t>
                      </a:r>
                    </a:p>
                    <a:p>
                      <a:r>
                        <a:rPr lang="en-US" sz="1600" b="0" dirty="0"/>
                        <a:t>no emergency landings or mechanical problems.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To show how the airport handle slippery runways, by sending cleaning cars and blocking runways for takeoff/landing.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08049"/>
                  </a:ext>
                </a:extLst>
              </a:tr>
              <a:tr h="1313862">
                <a:tc>
                  <a:txBody>
                    <a:bodyPr/>
                    <a:lstStyle/>
                    <a:p>
                      <a:r>
                        <a:rPr lang="en-US" sz="1600" b="0" dirty="0"/>
                        <a:t>3. Being a mechanic is hard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Airplanes waiting for takeoff having mechanical problems with high probability.</a:t>
                      </a:r>
                    </a:p>
                    <a:p>
                      <a:r>
                        <a:rPr lang="en-US" sz="1600" b="0" dirty="0"/>
                        <a:t>no emergency landings or slippery runways.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To show how the airport handle a mechanical problem, by sending a mechanic team and not granting takeoff permission.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03211"/>
                  </a:ext>
                </a:extLst>
              </a:tr>
              <a:tr h="1313862">
                <a:tc>
                  <a:txBody>
                    <a:bodyPr/>
                    <a:lstStyle/>
                    <a:p>
                      <a:r>
                        <a:rPr lang="en-US" sz="1600" b="0" dirty="0"/>
                        <a:t>4. Scared of flying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Emergency landing </a:t>
                      </a:r>
                      <a:r>
                        <a:rPr lang="en-US" sz="1600" b="0"/>
                        <a:t>occurs with </a:t>
                      </a:r>
                      <a:r>
                        <a:rPr lang="en-US" sz="1600" b="0" dirty="0"/>
                        <a:t>high probability. </a:t>
                      </a:r>
                    </a:p>
                    <a:p>
                      <a:r>
                        <a:rPr lang="en-US" sz="1600" b="0" dirty="0"/>
                        <a:t>No mechanical problems or slippery runways.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To show how the airport handle an emergency landing, by blocking all other traffic and sending a rescue team.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86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13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800372" y="1254770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Functioning GUI based on the Spectra controller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GUI follows the defined assumptions and guarantees in the Spectra Specification 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GUI is based on the Spectra specification controller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Display screen showcasing the simulation according to the controller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Automatic and manual environment modes </a:t>
            </a:r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Pre-defined scenarios mode that will showcase different situations within the Airport </a:t>
            </a:r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‾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Char char="•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Requirements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5779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Four different takeoff/landing platforms are available to use in the Airport </a:t>
            </a:r>
          </a:p>
          <a:p>
            <a:pPr marL="800100" lvl="1">
              <a:spcBef>
                <a:spcPts val="0"/>
              </a:spcBef>
              <a:buSzPts val="2400"/>
              <a:buChar char="•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Airplanes can be one of the next four options:</a:t>
            </a:r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</a:pPr>
            <a:r>
              <a:rPr lang="en-US" dirty="0"/>
              <a:t>Cargo</a:t>
            </a:r>
          </a:p>
          <a:p>
            <a:pPr marL="1257300" lvl="2">
              <a:spcBef>
                <a:spcPts val="0"/>
              </a:spcBef>
              <a:buSzPts val="2400"/>
            </a:pPr>
            <a:r>
              <a:rPr lang="en-US" dirty="0"/>
              <a:t>Private</a:t>
            </a:r>
          </a:p>
          <a:p>
            <a:pPr marL="1257300" lvl="2">
              <a:spcBef>
                <a:spcPts val="0"/>
              </a:spcBef>
              <a:buSzPts val="2400"/>
            </a:pPr>
            <a:r>
              <a:rPr lang="en-US" dirty="0"/>
              <a:t>Commercial </a:t>
            </a:r>
          </a:p>
          <a:p>
            <a:pPr marL="1257300" lvl="2">
              <a:spcBef>
                <a:spcPts val="0"/>
              </a:spcBef>
              <a:buSzPts val="2400"/>
            </a:pPr>
            <a:r>
              <a:rPr lang="en-US" dirty="0"/>
              <a:t>None</a:t>
            </a:r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/>
              <a:t>Enum </a:t>
            </a:r>
            <a:r>
              <a:rPr lang="en-US" dirty="0"/>
              <a:t>arrays representing the planes that are waiting for takeoff and landing in the different platforms</a:t>
            </a:r>
          </a:p>
          <a:p>
            <a:pPr marL="1257300" lvl="2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Index i – an airplane waiting for takeoff/landing at platform i .</a:t>
            </a:r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Specification 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E2DEFF1-E37F-455D-AEDE-33C26B3B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84" y="2497210"/>
            <a:ext cx="6999535" cy="46721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E106942-1FF0-4C2E-951C-57381D27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60690"/>
            <a:ext cx="5982929" cy="8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Four different runways are available to use in the Airport </a:t>
            </a:r>
          </a:p>
          <a:p>
            <a:pPr marL="800100" lvl="1">
              <a:spcBef>
                <a:spcPts val="0"/>
              </a:spcBef>
              <a:buSzPts val="2400"/>
              <a:buChar char="•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r>
              <a:rPr lang="en-US" dirty="0"/>
              <a:t>The runways are divided into 2 groups:</a:t>
            </a:r>
          </a:p>
          <a:p>
            <a:pPr marL="1257300" lvl="2">
              <a:spcBef>
                <a:spcPts val="0"/>
              </a:spcBef>
              <a:buSzPts val="2400"/>
              <a:buFont typeface="Arial" panose="020B0604020202020204" pitchFamily="34" charset="0"/>
              <a:buChar char="‒"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lanes serve landing platform 1 and takeoff platform 1.</a:t>
            </a:r>
          </a:p>
          <a:p>
            <a:pPr marL="1257300" lvl="2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lanes serve landing platform 2 and takeoff platform 2.</a:t>
            </a:r>
          </a:p>
          <a:p>
            <a:pPr marL="1257300" lvl="2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Each landing/takeoff platform contains a single airplane waiting for </a:t>
            </a:r>
          </a:p>
          <a:p>
            <a:pPr marL="914400" lvl="2" indent="0">
              <a:spcBef>
                <a:spcPts val="0"/>
              </a:spcBef>
              <a:buSzPts val="2400"/>
              <a:buNone/>
            </a:pPr>
            <a:r>
              <a:rPr lang="en-US" dirty="0"/>
              <a:t>     either landing or taking off at the most</a:t>
            </a:r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1714500" lvl="3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Specification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145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3391" y="980729"/>
                <a:ext cx="11430063" cy="596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914400" lvl="2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342900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r>
                  <a:rPr lang="en-US" dirty="0"/>
                  <a:t> Three Boolean arrays for special conditions: mechanical problem, emergency landing and Slippery runway </a:t>
                </a:r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r>
                  <a:rPr lang="en-US" dirty="0"/>
                  <a:t>Mechanical Problem array sensor consists of two indexes (may occur only on takeoff) :</a:t>
                </a:r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r>
                  <a:rPr lang="en-US" dirty="0"/>
                  <a:t>index I – a mechanical issue in the plane positioned at takeoff platform i 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r>
                  <a:rPr lang="en-US" dirty="0"/>
                  <a:t>Emergency landing array sensor consists of two indexes :</a:t>
                </a:r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r>
                  <a:rPr lang="en-US" dirty="0"/>
                  <a:t>index i – plane positioned at landing platform i requested an emergency landing 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r>
                  <a:rPr lang="en-US" dirty="0"/>
                  <a:t>Slippery Runway Array Sensor consists of four indexes :</a:t>
                </a:r>
              </a:p>
              <a:p>
                <a:pPr marL="1257300" lvl="2">
                  <a:spcBef>
                    <a:spcPts val="0"/>
                  </a:spcBef>
                  <a:buSzPts val="2400"/>
                </a:pPr>
                <a:r>
                  <a:rPr lang="en-US" dirty="0"/>
                  <a:t>Index i – lane i is slippery and needs to be cleaned  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914400" lvl="2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14400" lvl="2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1714500" lvl="3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5" name="Google Shape;75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1" y="980729"/>
                <a:ext cx="11430063" cy="5966336"/>
              </a:xfrm>
              <a:prstGeom prst="rect">
                <a:avLst/>
              </a:prstGeom>
              <a:blipFill>
                <a:blip r:embed="rId3"/>
                <a:stretch>
                  <a:fillRect l="-6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Specification </a:t>
            </a:r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8370720-996A-42C9-B98B-9F2DD054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49" y="1686296"/>
            <a:ext cx="4119191" cy="9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3392" y="1340768"/>
                <a:ext cx="10959008" cy="5328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dirty="0"/>
                  <a:t>Four different Boolean variables for landing and takeoff permission</a:t>
                </a:r>
              </a:p>
              <a:p>
                <a:pPr marL="800100" lvl="1">
                  <a:spcBef>
                    <a:spcPts val="0"/>
                  </a:spcBef>
                  <a:buSzPts val="2400"/>
                  <a:buChar char="•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r>
                  <a:rPr lang="en-US" dirty="0"/>
                  <a:t> Every four Boolean variables of the same direction (takeoff or landing) are declared as an array </a:t>
                </a:r>
              </a:p>
              <a:p>
                <a:pPr marL="1257300" lvl="2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</a:pPr>
                <a:r>
                  <a:rPr lang="en-US" dirty="0"/>
                  <a:t>Index i – control gave permission to land (or takeoff) on lane I ,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5" name="Google Shape;75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1340768"/>
                <a:ext cx="10959008" cy="5328592"/>
              </a:xfrm>
              <a:prstGeom prst="rect">
                <a:avLst/>
              </a:prstGeom>
              <a:blipFill>
                <a:blip r:embed="rId3"/>
                <a:stretch>
                  <a:fillRect l="-723" t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Specification </a:t>
            </a:r>
            <a:endParaRPr lang="en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2C06864-106E-4D15-B2EF-C9F6EDC6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694" y="3429000"/>
            <a:ext cx="447570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75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3392" y="1340768"/>
                <a:ext cx="10959008" cy="5328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dirty="0"/>
                  <a:t>Three Boolean arrays representing teams sent to handle one of the special conditions : mechanical problem ,emergency landing and slippery runway </a:t>
                </a:r>
              </a:p>
              <a:p>
                <a:pPr marL="800100" lvl="1">
                  <a:spcBef>
                    <a:spcPts val="0"/>
                  </a:spcBef>
                  <a:buSzPts val="2400"/>
                  <a:buChar char="•"/>
                </a:pPr>
                <a:endParaRPr lang="he-IL" dirty="0"/>
              </a:p>
              <a:p>
                <a:pPr marL="800100" lvl="1">
                  <a:spcBef>
                    <a:spcPts val="0"/>
                  </a:spcBef>
                  <a:buSzPts val="2400"/>
                  <a:buChar char="•"/>
                </a:pPr>
                <a:endParaRPr lang="he-IL" dirty="0"/>
              </a:p>
              <a:p>
                <a:pPr marL="457200" lvl="1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  <a:buFont typeface="Arial" panose="020B0604020202020204" pitchFamily="34" charset="0"/>
                  <a:buChar char="‒"/>
                </a:pPr>
                <a:r>
                  <a:rPr lang="en-US" dirty="0"/>
                  <a:t> Repair Team array consists of two indexes :</a:t>
                </a:r>
              </a:p>
              <a:p>
                <a:pPr marL="1257300" lvl="2">
                  <a:spcBef>
                    <a:spcPts val="0"/>
                  </a:spcBef>
                  <a:buSzPts val="2400"/>
                </a:pPr>
                <a:r>
                  <a:rPr lang="en-US" dirty="0"/>
                  <a:t>Index i – repair team is being send to landing platform i to handle the mechanical issue, 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914400" lvl="2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</a:pPr>
                <a:r>
                  <a:rPr lang="en-US" dirty="0"/>
                  <a:t>Rescue Team array consists of four index :</a:t>
                </a:r>
              </a:p>
              <a:p>
                <a:pPr marL="1257300" lvl="2">
                  <a:spcBef>
                    <a:spcPts val="0"/>
                  </a:spcBef>
                  <a:buSzPts val="2400"/>
                </a:pPr>
                <a:r>
                  <a:rPr lang="en-US" dirty="0"/>
                  <a:t>index i – rescue team is sent to lane i to handle the emergency landing, 0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</a:pPr>
                <a:r>
                  <a:rPr lang="en-US" dirty="0"/>
                  <a:t>Cleaning Team array consists of four index </a:t>
                </a:r>
              </a:p>
              <a:p>
                <a:pPr marL="1257300" lvl="2">
                  <a:spcBef>
                    <a:spcPts val="0"/>
                  </a:spcBef>
                  <a:buSzPts val="2400"/>
                </a:pPr>
                <a:r>
                  <a:rPr lang="en-US" dirty="0"/>
                  <a:t>index i – cleaning team is sent to handle the slippery runway in lane i,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914400" lvl="2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914400" lvl="2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  <a:p>
                <a:pPr marL="1257300" lvl="2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800100" lvl="1">
                  <a:spcBef>
                    <a:spcPts val="0"/>
                  </a:spcBef>
                  <a:buSzPts val="2400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5" name="Google Shape;75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1340768"/>
                <a:ext cx="10959008" cy="5328592"/>
              </a:xfrm>
              <a:prstGeom prst="rect">
                <a:avLst/>
              </a:prstGeom>
              <a:blipFill>
                <a:blip r:embed="rId3"/>
                <a:stretch>
                  <a:fillRect l="-723" t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Specification 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0A0AC5D-7078-43F5-978D-586F1277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53" y="2260852"/>
            <a:ext cx="3886147" cy="8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623392" y="1340768"/>
            <a:ext cx="10959008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Consistency – airplane wishing to land or takeoff won’t disappear until they’ll get the permission to land or takeoff  </a:t>
            </a:r>
            <a:endParaRPr lang="he-IL" dirty="0"/>
          </a:p>
          <a:p>
            <a:pPr marL="342900">
              <a:spcBef>
                <a:spcPts val="0"/>
              </a:spcBef>
              <a:buSzPts val="2400"/>
            </a:pPr>
            <a:endParaRPr lang="he-IL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Consistent condition – if a plane encounters one of the special conditions mentioned, the issue won’t go away until its fixed 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Emergency exclusion – at any point in time the airport will allow only one plane to be in state of an emergency 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Not Always emergency - there won’t be emergency </a:t>
            </a:r>
            <a:r>
              <a:rPr lang="en-US" dirty="0">
                <a:latin typeface="+mj-lt"/>
              </a:rPr>
              <a:t>landings 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indefinitely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>
              <a:latin typeface="+mj-lt"/>
            </a:endParaRPr>
          </a:p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Special condition handled – if a caretaker team arrived to handle the special condition in the next state the issue will be resolved </a:t>
            </a:r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endParaRPr lang="en-US" dirty="0"/>
          </a:p>
          <a:p>
            <a:pPr marL="342900">
              <a:spcBef>
                <a:spcPts val="0"/>
              </a:spcBef>
              <a:buSzPts val="2400"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914400" lvl="2" indent="0">
              <a:spcBef>
                <a:spcPts val="0"/>
              </a:spcBef>
              <a:buSzPts val="2400"/>
              <a:buNone/>
            </a:pPr>
            <a:endParaRPr lang="en-US" dirty="0"/>
          </a:p>
          <a:p>
            <a:pPr marL="1257300" lvl="2">
              <a:spcBef>
                <a:spcPts val="0"/>
              </a:spcBef>
              <a:buSzPts val="2400"/>
            </a:pPr>
            <a:endParaRPr lang="en-US" dirty="0"/>
          </a:p>
          <a:p>
            <a:pPr marL="800100" lvl="1">
              <a:spcBef>
                <a:spcPts val="0"/>
              </a:spcBef>
              <a:buSzPts val="2400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4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703E1-C6F0-4BE8-8836-3B5F83D1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Assumptions </a:t>
            </a:r>
            <a:endParaRPr lang="en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0B9314C-33A8-4064-B336-AB017DA5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54" y="1863887"/>
            <a:ext cx="3477046" cy="29293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C04D3C1-6451-4F01-9D9B-CC61D43A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988" y="3185384"/>
            <a:ext cx="4084023" cy="26348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2B21CFA-F211-4A7A-B19C-9EB8A0883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654" y="4123399"/>
            <a:ext cx="2766884" cy="225357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485CD0C-1C4E-4852-A9F1-BBDA7E6FB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654" y="6094712"/>
            <a:ext cx="2321346" cy="3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51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0000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0000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1293</Words>
  <Application>Microsoft Office PowerPoint</Application>
  <PresentationFormat>מסך רחב</PresentationFormat>
  <Paragraphs>239</Paragraphs>
  <Slides>20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Consolas</vt:lpstr>
      <vt:lpstr>1_Office Theme</vt:lpstr>
      <vt:lpstr>Office Theme</vt:lpstr>
      <vt:lpstr>2_Office Theme</vt:lpstr>
      <vt:lpstr>Workshop In Software Models SmartAirport Project </vt:lpstr>
      <vt:lpstr>Spectra Requirements </vt:lpstr>
      <vt:lpstr>GUI Requirements </vt:lpstr>
      <vt:lpstr>Environment Specification </vt:lpstr>
      <vt:lpstr>Environment Specification </vt:lpstr>
      <vt:lpstr>Environment Specification </vt:lpstr>
      <vt:lpstr>System Specification </vt:lpstr>
      <vt:lpstr>System Specification </vt:lpstr>
      <vt:lpstr>Specification Assumptions </vt:lpstr>
      <vt:lpstr>Specification Guarantees  </vt:lpstr>
      <vt:lpstr>Specification Guarantees  </vt:lpstr>
      <vt:lpstr>Spectra Variants </vt:lpstr>
      <vt:lpstr>Spectra Variants </vt:lpstr>
      <vt:lpstr>Simulator</vt:lpstr>
      <vt:lpstr>Manual mode – Injecting airplanes </vt:lpstr>
      <vt:lpstr>Manual mode – Emergency landing</vt:lpstr>
      <vt:lpstr>Manual mode – dirty a runway </vt:lpstr>
      <vt:lpstr>Manual mode – Mechanical Problem</vt:lpstr>
      <vt:lpstr>Scenario Modes </vt:lpstr>
      <vt:lpstr>Pre-defined Scenarios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Cases and Comparison</dc:title>
  <dc:creator>benny rubinstien</dc:creator>
  <cp:lastModifiedBy>benny rubinstien</cp:lastModifiedBy>
  <cp:revision>240</cp:revision>
  <dcterms:created xsi:type="dcterms:W3CDTF">2020-10-24T08:27:55Z</dcterms:created>
  <dcterms:modified xsi:type="dcterms:W3CDTF">2021-01-12T17:31:01Z</dcterms:modified>
</cp:coreProperties>
</file>